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45" r:id="rId3"/>
    <p:sldId id="340" r:id="rId4"/>
    <p:sldId id="365" r:id="rId5"/>
    <p:sldId id="366" r:id="rId6"/>
    <p:sldId id="383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80" r:id="rId20"/>
    <p:sldId id="379" r:id="rId21"/>
    <p:sldId id="381" r:id="rId22"/>
    <p:sldId id="382" r:id="rId23"/>
    <p:sldId id="347" r:id="rId24"/>
    <p:sldId id="348" r:id="rId25"/>
    <p:sldId id="384" r:id="rId26"/>
    <p:sldId id="361" r:id="rId27"/>
    <p:sldId id="362" r:id="rId28"/>
    <p:sldId id="363" r:id="rId29"/>
    <p:sldId id="364" r:id="rId30"/>
    <p:sldId id="360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28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3F48-6549-45D4-95AB-07013766450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0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F91-CA0D-49A6-8356-1E0FF55B9C1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6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CC3A-76CA-4836-AA29-A0FA8FF7F46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CFE-F057-4244-B44F-4713226CB33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0738-9615-4AB7-80FD-164C819F4DF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3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87B-07CE-400C-8875-F4A547DF333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EA9-DEC7-43A0-8AD5-F5ACA7E88F5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833C-9D45-4AB8-A355-3957D2492D7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6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31A9-0B84-4D9A-8F17-1C97F4786B3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4D9C-49CF-47B2-A543-E263D255ED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3170-CA87-42F9-ACCC-3217823A03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72AA8807-FB5A-4E65-AB26-934EE97FCEB2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4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112568"/>
          </a:xfrm>
          <a:blipFill dpi="0" rotWithShape="1">
            <a:blip r:embed="rId2"/>
            <a:srcRect/>
            <a:stretch>
              <a:fillRect t="-5000" b="-12000"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 И РАЗВИТИЕ ТВОРЧЕСКОГО  ПОТЕНЦИАЛА ПЕДАГОГА  В  УСЛОВИЯХ  РЕАЛИЗАЦИИ ФГОС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4581128"/>
            <a:ext cx="6394648" cy="1497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78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Уровни творчества педагогов: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</a:t>
            </a:r>
            <a:r>
              <a:rPr lang="ru-RU" dirty="0"/>
              <a:t>, стремящиеся выработать новую систему методов в условиях более сложной деятельности</a:t>
            </a:r>
          </a:p>
          <a:p>
            <a:r>
              <a:rPr lang="ru-RU" dirty="0"/>
              <a:t> педагоги, создающие систему обучающих технологий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9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Факторы: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</a:t>
            </a:r>
            <a:r>
              <a:rPr lang="ru-RU" dirty="0"/>
              <a:t>дидактических умений,</a:t>
            </a:r>
          </a:p>
          <a:p>
            <a:r>
              <a:rPr lang="ru-RU" dirty="0" smtClean="0"/>
              <a:t>анализ </a:t>
            </a:r>
            <a:r>
              <a:rPr lang="ru-RU" dirty="0"/>
              <a:t>развития творческих способностей: </a:t>
            </a:r>
            <a:r>
              <a:rPr lang="ru-RU" dirty="0" smtClean="0"/>
              <a:t> - внедрение </a:t>
            </a:r>
            <a:r>
              <a:rPr lang="ru-RU" dirty="0"/>
              <a:t>педагогического опыта,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-коллективная </a:t>
            </a:r>
            <a:r>
              <a:rPr lang="ru-RU" dirty="0"/>
              <a:t>работа над научно-методической проблемой, </a:t>
            </a:r>
          </a:p>
          <a:p>
            <a:r>
              <a:rPr lang="ru-RU" dirty="0" smtClean="0"/>
              <a:t> </a:t>
            </a:r>
            <a:r>
              <a:rPr lang="ru-RU" dirty="0"/>
              <a:t>самообразование,</a:t>
            </a:r>
          </a:p>
          <a:p>
            <a:r>
              <a:rPr lang="ru-RU" dirty="0" smtClean="0"/>
              <a:t>-система </a:t>
            </a:r>
            <a:r>
              <a:rPr lang="ru-RU" dirty="0"/>
              <a:t>стимулирования педагогического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89065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Источники творчества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изучение опыта коллег,</a:t>
            </a:r>
          </a:p>
          <a:p>
            <a:r>
              <a:rPr lang="ru-RU" dirty="0" smtClean="0"/>
              <a:t> </a:t>
            </a:r>
            <a:r>
              <a:rPr lang="ru-RU" dirty="0"/>
              <a:t>чтение научной литературы,</a:t>
            </a:r>
          </a:p>
          <a:p>
            <a:r>
              <a:rPr lang="ru-RU" dirty="0" smtClean="0"/>
              <a:t> </a:t>
            </a:r>
            <a:r>
              <a:rPr lang="ru-RU" dirty="0"/>
              <a:t>картотека интересных фактов,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вопросы учащихся, которые анализируются,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общение с коллегами, друзьями, учащимися.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Условия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нравственно- </a:t>
            </a:r>
            <a:r>
              <a:rPr lang="ru-RU" dirty="0"/>
              <a:t>психологический климат коллектива,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стимулирование к нестандартным решениям,</a:t>
            </a:r>
          </a:p>
          <a:p>
            <a:r>
              <a:rPr lang="ru-RU" dirty="0" smtClean="0"/>
              <a:t>материальная </a:t>
            </a:r>
            <a:r>
              <a:rPr lang="ru-RU" dirty="0"/>
              <a:t>база,</a:t>
            </a:r>
          </a:p>
          <a:p>
            <a:r>
              <a:rPr lang="ru-RU" dirty="0" smtClean="0"/>
              <a:t> </a:t>
            </a:r>
            <a:r>
              <a:rPr lang="ru-RU" dirty="0"/>
              <a:t>свобода критики,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проведение дискуссий,</a:t>
            </a:r>
          </a:p>
          <a:p>
            <a:r>
              <a:rPr lang="ru-RU" dirty="0" smtClean="0"/>
              <a:t> </a:t>
            </a:r>
            <a:r>
              <a:rPr lang="ru-RU" dirty="0"/>
              <a:t>наличие свободного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8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Качества педагога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педагогический </a:t>
            </a:r>
            <a:r>
              <a:rPr lang="ru-RU" dirty="0"/>
              <a:t>такт,</a:t>
            </a:r>
          </a:p>
          <a:p>
            <a:r>
              <a:rPr lang="ru-RU" dirty="0" smtClean="0"/>
              <a:t> </a:t>
            </a:r>
            <a:r>
              <a:rPr lang="ru-RU" dirty="0"/>
              <a:t>способность к сочувствию</a:t>
            </a:r>
            <a:r>
              <a:rPr lang="ru-RU" dirty="0" smtClean="0"/>
              <a:t>, сопереживанию</a:t>
            </a:r>
            <a:r>
              <a:rPr lang="ru-RU" dirty="0"/>
              <a:t>,</a:t>
            </a:r>
          </a:p>
          <a:p>
            <a:r>
              <a:rPr lang="ru-RU" dirty="0" smtClean="0"/>
              <a:t>артистизм</a:t>
            </a:r>
            <a:r>
              <a:rPr lang="ru-RU" dirty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умение ставит неожиданные вопросы,</a:t>
            </a:r>
          </a:p>
          <a:p>
            <a:r>
              <a:rPr lang="ru-RU" dirty="0" smtClean="0"/>
              <a:t> </a:t>
            </a:r>
            <a:r>
              <a:rPr lang="ru-RU" dirty="0"/>
              <a:t>создание проблемных ситуаций,</a:t>
            </a:r>
          </a:p>
          <a:p>
            <a:r>
              <a:rPr lang="ru-RU" dirty="0" smtClean="0"/>
              <a:t> </a:t>
            </a:r>
            <a:r>
              <a:rPr lang="ru-RU" dirty="0"/>
              <a:t>поощрение </a:t>
            </a:r>
            <a:r>
              <a:rPr lang="ru-RU" dirty="0" smtClean="0"/>
              <a:t>педагогом </a:t>
            </a:r>
            <a:r>
              <a:rPr lang="ru-RU" dirty="0"/>
              <a:t>детского воображения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3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</a:t>
            </a:r>
            <a:r>
              <a:rPr lang="ru-RU" b="1" dirty="0"/>
              <a:t>педагогического творчества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творческие </a:t>
            </a:r>
            <a:r>
              <a:rPr lang="ru-RU" dirty="0"/>
              <a:t>группы: проблемные, инициативные;</a:t>
            </a:r>
          </a:p>
          <a:p>
            <a:r>
              <a:rPr lang="ru-RU" dirty="0" smtClean="0"/>
              <a:t> </a:t>
            </a:r>
            <a:r>
              <a:rPr lang="ru-RU" dirty="0"/>
              <a:t>разработка моделей, схем рекомендаций по применению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1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Модель </a:t>
            </a:r>
            <a:r>
              <a:rPr lang="ru-RU" b="1" dirty="0" smtClean="0"/>
              <a:t>педагога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Доброжелателен </a:t>
            </a:r>
            <a:r>
              <a:rPr lang="ru-RU" dirty="0"/>
              <a:t>и чуток.</a:t>
            </a:r>
          </a:p>
          <a:p>
            <a:r>
              <a:rPr lang="ru-RU" dirty="0"/>
              <a:t>Разбирается в психологии детей, в том числе одаренных.</a:t>
            </a:r>
          </a:p>
          <a:p>
            <a:r>
              <a:rPr lang="ru-RU" dirty="0"/>
              <a:t>Имеет высокий уровень интеллекта.</a:t>
            </a:r>
          </a:p>
          <a:p>
            <a:r>
              <a:rPr lang="ru-RU" dirty="0"/>
              <a:t>Имеет  хобби.</a:t>
            </a:r>
          </a:p>
          <a:p>
            <a:r>
              <a:rPr lang="ru-RU" dirty="0"/>
              <a:t>Широкий круг интересов и умений.</a:t>
            </a:r>
          </a:p>
          <a:p>
            <a:r>
              <a:rPr lang="ru-RU" dirty="0"/>
              <a:t>Имеет живой и активный характер.</a:t>
            </a:r>
          </a:p>
          <a:p>
            <a:r>
              <a:rPr lang="ru-RU" dirty="0"/>
              <a:t>Обладает чувством юмора, без склонности к сарказму.</a:t>
            </a:r>
          </a:p>
          <a:p>
            <a:r>
              <a:rPr lang="ru-RU" dirty="0"/>
              <a:t>Проявляет гибкость. Готов к пересмотру своих взглядов и постоянному самосовершенствованию.</a:t>
            </a:r>
          </a:p>
          <a:p>
            <a:r>
              <a:rPr lang="ru-RU" dirty="0"/>
              <a:t>Имеет творческое мировоззрение.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4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Обладает жизнестойкостью.</a:t>
            </a:r>
          </a:p>
          <a:p>
            <a:r>
              <a:rPr lang="ru-RU" dirty="0"/>
              <a:t>Имеет позитивную Я – концепцию.</a:t>
            </a:r>
          </a:p>
          <a:p>
            <a:r>
              <a:rPr lang="ru-RU" dirty="0"/>
              <a:t>Обладает целеустремленностью и настойчивостью.</a:t>
            </a:r>
          </a:p>
          <a:p>
            <a:r>
              <a:rPr lang="ru-RU" dirty="0"/>
              <a:t>Обладает зрелостью – четким осознанием своих целей и задач для полного раскрытия своих способностей.</a:t>
            </a:r>
          </a:p>
          <a:p>
            <a:r>
              <a:rPr lang="ru-RU" dirty="0"/>
              <a:t>Эмоциональная стабильность.</a:t>
            </a:r>
          </a:p>
          <a:p>
            <a:r>
              <a:rPr lang="ru-RU" dirty="0"/>
              <a:t>Коммуникабельность.</a:t>
            </a:r>
          </a:p>
          <a:p>
            <a:r>
              <a:rPr lang="ru-RU" dirty="0"/>
              <a:t>Владеет передовыми технологиями обучения и воспитания, в том числе, связанными с развитием творческой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4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 «Ваш творческий потенциал»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Считаете ли вы, что окружающий вас мир может быть улучшен:</a:t>
            </a:r>
          </a:p>
          <a:p>
            <a:r>
              <a:rPr lang="ru-RU" dirty="0"/>
              <a:t>а)да   б)нет, он и так достаточно хорош    в)да, но только кое в чём</a:t>
            </a:r>
          </a:p>
          <a:p>
            <a:r>
              <a:rPr lang="ru-RU" dirty="0"/>
              <a:t>2. Думаете ли вы, что можете сами участвовать в значительных изменениях окружающего мира:</a:t>
            </a:r>
          </a:p>
          <a:p>
            <a:r>
              <a:rPr lang="ru-RU" dirty="0"/>
              <a:t>а)да, в большинстве случаев б)нет в)да, в некоторых случаях</a:t>
            </a:r>
          </a:p>
          <a:p>
            <a:r>
              <a:rPr lang="ru-RU" dirty="0"/>
              <a:t>3. Считаете ли вы, что некоторые из ваших идей принесли бы значительный прогресс в той сфере деятельности в которой вы работаете:</a:t>
            </a:r>
          </a:p>
          <a:p>
            <a:r>
              <a:rPr lang="ru-RU" dirty="0"/>
              <a:t>а)да б)да, при благоприятных обстоятельствах в) лишь в некоторой степени</a:t>
            </a:r>
          </a:p>
          <a:p>
            <a:r>
              <a:rPr lang="ru-RU" dirty="0"/>
              <a:t>4. Считаете ли вы, что в будущем будете играть столь важную роль, что можете что-то принципиально изменить:</a:t>
            </a:r>
          </a:p>
          <a:p>
            <a:r>
              <a:rPr lang="ru-RU" dirty="0"/>
              <a:t>а)да, наверняка б)это маловероятно в) возможно</a:t>
            </a:r>
          </a:p>
          <a:p>
            <a:r>
              <a:rPr lang="ru-RU" dirty="0"/>
              <a:t>5. Когда вы решите предпринять какое-то действие, думаете ли вы, что осуществите своё начинание:</a:t>
            </a:r>
          </a:p>
          <a:p>
            <a:r>
              <a:rPr lang="ru-RU" dirty="0"/>
              <a:t>а)да б) часто думаете, что не сумеете в)да, часто</a:t>
            </a:r>
          </a:p>
          <a:p>
            <a:r>
              <a:rPr lang="ru-RU" dirty="0"/>
              <a:t>6. Испытываете ли вы желание заняться делом, которое абсолютно не знаете:</a:t>
            </a:r>
          </a:p>
          <a:p>
            <a:r>
              <a:rPr lang="ru-RU" dirty="0"/>
              <a:t>а)да, неизвестное вас привлекает б)неизвестное вас не интересует</a:t>
            </a:r>
          </a:p>
          <a:p>
            <a:r>
              <a:rPr lang="ru-RU" dirty="0"/>
              <a:t>в) всё зависит от характера этого </a:t>
            </a:r>
            <a:r>
              <a:rPr lang="ru-RU" dirty="0" smtClean="0"/>
              <a:t>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0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7. Вам приходится заниматься незнакомым делом. Испытываете ли вы желание добиться в нём совершенства:</a:t>
            </a:r>
          </a:p>
          <a:p>
            <a:pPr algn="just"/>
            <a:r>
              <a:rPr lang="ru-RU" sz="1800" dirty="0"/>
              <a:t>а)да б) удовлетворитесь тем, что успели добиться в)да, но только если это вам нравиться</a:t>
            </a:r>
          </a:p>
          <a:p>
            <a:pPr algn="just"/>
            <a:r>
              <a:rPr lang="ru-RU" sz="1800" dirty="0"/>
              <a:t>8. Если дело, которое вы не знаете, вам нравится, хотите ли вы знать о нём всё:</a:t>
            </a:r>
          </a:p>
          <a:p>
            <a:pPr algn="just"/>
            <a:r>
              <a:rPr lang="ru-RU" sz="1800" dirty="0"/>
              <a:t>а)да б)нет, вы хотите научиться только самому основному в) нет, вы хотите удовлетворить своё любопытство.</a:t>
            </a:r>
          </a:p>
          <a:p>
            <a:pPr algn="just"/>
            <a:r>
              <a:rPr lang="ru-RU" sz="1800" dirty="0"/>
              <a:t>9. Когда вы терпите неудачу, то:</a:t>
            </a:r>
          </a:p>
          <a:p>
            <a:pPr algn="just"/>
            <a:r>
              <a:rPr lang="ru-RU" sz="1800" dirty="0"/>
              <a:t>а)какое- то время упорствуете, вопреки здравому смыслу б) махнёте рукой на эту затею, т.к. понимаете, что она нереальна в) продолжаете делать своё дело, даже когда очевидно, что препятствия непреодолимы</a:t>
            </a:r>
          </a:p>
          <a:p>
            <a:pPr algn="just"/>
            <a:r>
              <a:rPr lang="ru-RU" sz="1800" dirty="0"/>
              <a:t>10. По-вашему профессию надо выбирать, исходя из:</a:t>
            </a:r>
          </a:p>
          <a:p>
            <a:pPr algn="just"/>
            <a:r>
              <a:rPr lang="ru-RU" sz="1800" dirty="0"/>
              <a:t>а)своих возможностей, дальнейших перспектив для себя б)стабильности, значимости, нужности профессии, потребности в ней в) преимуществ, которыми она обладает</a:t>
            </a:r>
          </a:p>
          <a:p>
            <a:pPr algn="just"/>
            <a:r>
              <a:rPr lang="ru-RU" sz="1800" dirty="0"/>
              <a:t>11. Путешествуя, могли бы вы легко ориентироваться на маршруте, по которому уже прошли:</a:t>
            </a:r>
          </a:p>
          <a:p>
            <a:pPr algn="just"/>
            <a:r>
              <a:rPr lang="ru-RU" sz="1800" dirty="0"/>
              <a:t>а)да б)нет , боитесь сбиться с пути в)да, но только там, где местность вам понравилась 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0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i="1" dirty="0" smtClean="0"/>
              <a:t>     </a:t>
            </a:r>
            <a:r>
              <a:rPr lang="ru-RU" sz="5800" b="1" i="1" dirty="0"/>
              <a:t>Если в современном обществе мы </a:t>
            </a:r>
            <a:r>
              <a:rPr lang="ru-RU" sz="5800" b="1" i="1" dirty="0" smtClean="0"/>
              <a:t>не</a:t>
            </a:r>
          </a:p>
          <a:p>
            <a:pPr marL="0" indent="0" algn="just">
              <a:buNone/>
            </a:pPr>
            <a:r>
              <a:rPr lang="ru-RU" sz="5800" b="1" i="1" dirty="0" smtClean="0"/>
              <a:t> </a:t>
            </a:r>
            <a:r>
              <a:rPr lang="ru-RU" sz="5800" b="1" i="1" dirty="0"/>
              <a:t>будем иметь людей</a:t>
            </a:r>
            <a:r>
              <a:rPr lang="ru-RU" sz="5800" b="1" i="1" dirty="0" smtClean="0"/>
              <a:t>,  которые</a:t>
            </a:r>
          </a:p>
          <a:p>
            <a:pPr marL="0" indent="0" algn="just">
              <a:buNone/>
            </a:pPr>
            <a:r>
              <a:rPr lang="ru-RU" sz="5800" b="1" i="1" dirty="0" smtClean="0"/>
              <a:t>  </a:t>
            </a:r>
            <a:r>
              <a:rPr lang="ru-RU" sz="5800" b="1" i="1" dirty="0"/>
              <a:t>конструктивно реагируют на </a:t>
            </a:r>
            <a:r>
              <a:rPr lang="ru-RU" sz="5800" b="1" i="1" dirty="0" smtClean="0"/>
              <a:t>малейшие</a:t>
            </a:r>
          </a:p>
          <a:p>
            <a:pPr marL="0" indent="0" algn="just">
              <a:buNone/>
            </a:pPr>
            <a:r>
              <a:rPr lang="ru-RU" sz="5800" b="1" i="1" dirty="0" smtClean="0"/>
              <a:t> </a:t>
            </a:r>
            <a:r>
              <a:rPr lang="ru-RU" sz="5800" b="1" i="1" dirty="0"/>
              <a:t>изменения </a:t>
            </a:r>
            <a:r>
              <a:rPr lang="ru-RU" sz="5800" b="1" i="1" dirty="0" smtClean="0"/>
              <a:t>в </a:t>
            </a:r>
            <a:r>
              <a:rPr lang="ru-RU" sz="5800" b="1" i="1" dirty="0"/>
              <a:t>общем развитии</a:t>
            </a:r>
            <a:r>
              <a:rPr lang="ru-RU" sz="5800" b="1" i="1" dirty="0" smtClean="0"/>
              <a:t>, мы можем</a:t>
            </a:r>
          </a:p>
          <a:p>
            <a:pPr marL="0" indent="0" algn="just">
              <a:buNone/>
            </a:pPr>
            <a:r>
              <a:rPr lang="ru-RU" sz="5800" b="1" i="1" dirty="0" smtClean="0"/>
              <a:t> </a:t>
            </a:r>
            <a:r>
              <a:rPr lang="ru-RU" sz="5800" b="1" i="1" dirty="0"/>
              <a:t>погибнуть, </a:t>
            </a:r>
            <a:r>
              <a:rPr lang="ru-RU" sz="5800" b="1" i="1" dirty="0" smtClean="0"/>
              <a:t>и </a:t>
            </a:r>
            <a:r>
              <a:rPr lang="ru-RU" sz="5800" b="1" i="1" dirty="0"/>
              <a:t>это будет та цена</a:t>
            </a:r>
            <a:r>
              <a:rPr lang="ru-RU" sz="5800" b="1" i="1" dirty="0" smtClean="0"/>
              <a:t>,</a:t>
            </a:r>
          </a:p>
          <a:p>
            <a:pPr marL="0" indent="0" algn="just">
              <a:buNone/>
            </a:pPr>
            <a:r>
              <a:rPr lang="ru-RU" sz="5800" b="1" i="1" dirty="0" smtClean="0"/>
              <a:t> </a:t>
            </a:r>
            <a:r>
              <a:rPr lang="ru-RU" sz="5800" b="1" i="1" dirty="0"/>
              <a:t>которую мы все заплатим </a:t>
            </a:r>
            <a:r>
              <a:rPr lang="ru-RU" sz="5800" b="1" i="1" dirty="0" smtClean="0"/>
              <a:t>за</a:t>
            </a:r>
          </a:p>
          <a:p>
            <a:pPr marL="0" indent="0" algn="just">
              <a:buNone/>
            </a:pPr>
            <a:r>
              <a:rPr lang="ru-RU" sz="5800" b="1" i="1" dirty="0" smtClean="0"/>
              <a:t> </a:t>
            </a:r>
            <a:r>
              <a:rPr lang="ru-RU" sz="5800" b="1" i="1" dirty="0"/>
              <a:t>отсутствие творчества.</a:t>
            </a:r>
          </a:p>
          <a:p>
            <a:pPr marL="0" indent="0" algn="r">
              <a:buNone/>
            </a:pPr>
            <a:endParaRPr lang="ru-RU" sz="4400" dirty="0" smtClean="0"/>
          </a:p>
          <a:p>
            <a:pPr marL="0" indent="0" algn="r">
              <a:buNone/>
            </a:pPr>
            <a:r>
              <a:rPr lang="ru-RU" sz="4400" dirty="0" smtClean="0"/>
              <a:t>К</a:t>
            </a:r>
            <a:r>
              <a:rPr lang="ru-RU" sz="4400" dirty="0"/>
              <a:t>. </a:t>
            </a:r>
            <a:r>
              <a:rPr lang="ru-RU" sz="4400" dirty="0" err="1" smtClean="0"/>
              <a:t>Роджерс</a:t>
            </a:r>
            <a:endParaRPr lang="ru-RU" sz="4400" dirty="0"/>
          </a:p>
          <a:p>
            <a:pPr marL="0" indent="0" algn="just">
              <a:buNone/>
            </a:pPr>
            <a:r>
              <a:rPr lang="ru-RU" sz="4400" b="1" i="1" dirty="0" smtClean="0"/>
              <a:t> </a:t>
            </a:r>
            <a:endParaRPr lang="ru-RU" sz="4400" b="1" i="1" dirty="0"/>
          </a:p>
          <a:p>
            <a:pPr marL="0" indent="0" algn="just">
              <a:buNone/>
            </a:pPr>
            <a:r>
              <a:rPr lang="ru-RU" sz="4400" b="1" i="1" dirty="0" smtClean="0"/>
              <a:t> </a:t>
            </a:r>
            <a:endParaRPr lang="ru-RU" sz="4400" b="1" i="1" dirty="0"/>
          </a:p>
          <a:p>
            <a:pPr marL="0" indent="0" algn="just">
              <a:buNone/>
            </a:pPr>
            <a:r>
              <a:rPr lang="ru-RU" sz="3600" b="1" i="1" dirty="0" smtClean="0"/>
              <a:t>      </a:t>
            </a:r>
            <a:endParaRPr lang="ru-RU" sz="3600" b="1" i="1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64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12. Сразу же после какой-то беседы сможете ли вспомнить всё, что говорилось:</a:t>
            </a:r>
          </a:p>
          <a:p>
            <a:r>
              <a:rPr lang="ru-RU" dirty="0"/>
              <a:t>а)да, без труда б) всего вспомнить не можете в) запомните только то, что вас интересует</a:t>
            </a:r>
          </a:p>
          <a:p>
            <a:r>
              <a:rPr lang="ru-RU" dirty="0"/>
              <a:t>13. Когда вы слышите слово на незнакомом вам языке, то можете повторить его по слогам, без ошибки, даже не зная его значения:</a:t>
            </a:r>
          </a:p>
          <a:p>
            <a:r>
              <a:rPr lang="ru-RU" dirty="0"/>
              <a:t>а)да, без затруднений б) да, если это слово легко запомнить в) повторите, но не совсем правильно</a:t>
            </a:r>
          </a:p>
          <a:p>
            <a:r>
              <a:rPr lang="ru-RU" dirty="0" smtClean="0"/>
              <a:t>14. </a:t>
            </a:r>
            <a:r>
              <a:rPr lang="ru-RU" dirty="0"/>
              <a:t>В свободное время вы предпочитаете:</a:t>
            </a:r>
          </a:p>
          <a:p>
            <a:r>
              <a:rPr lang="ru-RU" dirty="0"/>
              <a:t>а)остаться наедине, поразмыслить б) находиться в компании в) вам безразлично, будете ли вы одни или в компании</a:t>
            </a:r>
          </a:p>
          <a:p>
            <a:r>
              <a:rPr lang="ru-RU" dirty="0" smtClean="0"/>
              <a:t>15. </a:t>
            </a:r>
            <a:r>
              <a:rPr lang="ru-RU" dirty="0"/>
              <a:t>Вы занимаетесь каким-то делом. Решаете прекратить это занятие только тогда, когда:</a:t>
            </a:r>
          </a:p>
          <a:p>
            <a:r>
              <a:rPr lang="ru-RU" dirty="0"/>
              <a:t>а) дело закончено и кажется вам отлично выполненным б) вы более или менее довольны в) вам ещё не всё удалось сделать</a:t>
            </a:r>
          </a:p>
          <a:p>
            <a:r>
              <a:rPr lang="ru-RU" dirty="0" smtClean="0"/>
              <a:t>16. </a:t>
            </a:r>
            <a:r>
              <a:rPr lang="ru-RU" dirty="0"/>
              <a:t>Когда вы одна (один):</a:t>
            </a:r>
          </a:p>
          <a:p>
            <a:r>
              <a:rPr lang="ru-RU" dirty="0"/>
              <a:t>а)любите мечтать о каких- то даже, может быть абстрактных вещах б) любой ценой пытаетесь найти себе конкретное занятие в) любите помечтать, но о вещах, которые связаны с вашей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1561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16. Когда какая-то идея захватывает вас, то вы станете думать о ней:</a:t>
            </a:r>
          </a:p>
          <a:p>
            <a:r>
              <a:rPr lang="ru-RU" dirty="0"/>
              <a:t>а) независимо от того, где и с кем вы находитесь б) вы можете делать это только наедине в) только не там, где слишком шумно</a:t>
            </a:r>
          </a:p>
          <a:p>
            <a:r>
              <a:rPr lang="ru-RU" dirty="0"/>
              <a:t>17. Когда вы отстаиваете какую-нибудь идею:</a:t>
            </a:r>
          </a:p>
          <a:p>
            <a:r>
              <a:rPr lang="ru-RU" dirty="0"/>
              <a:t>а) можете отказаться от неё, если выслушаете убедительные аргументы </a:t>
            </a:r>
            <a:r>
              <a:rPr lang="ru-RU" dirty="0" smtClean="0"/>
              <a:t>оппонентов</a:t>
            </a:r>
          </a:p>
          <a:p>
            <a:r>
              <a:rPr lang="ru-RU" dirty="0" smtClean="0"/>
              <a:t> </a:t>
            </a:r>
            <a:r>
              <a:rPr lang="ru-RU" dirty="0"/>
              <a:t>б) останетесь при своём мнении, какие бы аргументы ни выслушали в) измените своё мнение, если сопротивление окажется слишком сильным.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4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Уровень </a:t>
            </a:r>
            <a:r>
              <a:rPr lang="ru-RU"/>
              <a:t>творческого </a:t>
            </a:r>
            <a:r>
              <a:rPr lang="ru-RU" smtClean="0"/>
              <a:t>потенциала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Высокий уровень – более 49 баллов</a:t>
            </a:r>
          </a:p>
          <a:p>
            <a:r>
              <a:rPr lang="ru-RU" dirty="0"/>
              <a:t>Средний уровень – 23 – 49 баллов</a:t>
            </a:r>
          </a:p>
          <a:p>
            <a:r>
              <a:rPr lang="ru-RU" dirty="0"/>
              <a:t>Низкий уровень – менее 23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9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/>
              <a:t>ФГОС </a:t>
            </a:r>
            <a:r>
              <a:rPr lang="ru-RU" dirty="0" smtClean="0"/>
              <a:t>НОО - Приказ  </a:t>
            </a:r>
            <a:r>
              <a:rPr lang="ru-RU" dirty="0" err="1" smtClean="0"/>
              <a:t>МОиН</a:t>
            </a:r>
            <a:r>
              <a:rPr lang="ru-RU" dirty="0" smtClean="0"/>
              <a:t> </a:t>
            </a:r>
            <a:r>
              <a:rPr lang="ru-RU" dirty="0"/>
              <a:t>РФ от 6 октября 2009 г. N 373 "Об утверждении и введении в действие федерального государственного образовательного стандарта начального общего образования" С изменениями и дополнениями от: 26 ноября 2010 г., 22 сентября 2011 г., 18 декабря 2012 г., 29 декабря 2014 г., 18 мая, 31 декабря 2015 г.</a:t>
            </a:r>
          </a:p>
          <a:p>
            <a:pPr lvl="0" algn="just"/>
            <a:r>
              <a:rPr lang="ru-RU" dirty="0"/>
              <a:t>ФГОС НОО  </a:t>
            </a:r>
            <a:r>
              <a:rPr lang="ru-RU" dirty="0" smtClean="0"/>
              <a:t>ОВЗ - Приказ  </a:t>
            </a:r>
            <a:r>
              <a:rPr lang="ru-RU" dirty="0" err="1" smtClean="0"/>
              <a:t>МОиН</a:t>
            </a:r>
            <a:r>
              <a:rPr lang="ru-RU" dirty="0" smtClean="0"/>
              <a:t> </a:t>
            </a:r>
            <a:r>
              <a:rPr lang="ru-RU" dirty="0"/>
              <a:t>РФ от 19 декабря 2014 г. N 1598 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</a:t>
            </a:r>
          </a:p>
          <a:p>
            <a:pPr lvl="0" algn="just"/>
            <a:r>
              <a:rPr lang="ru-RU" dirty="0"/>
              <a:t>ФГОС </a:t>
            </a:r>
            <a:r>
              <a:rPr lang="ru-RU" dirty="0" smtClean="0"/>
              <a:t>ООО -  </a:t>
            </a:r>
            <a:r>
              <a:rPr lang="ru-RU" dirty="0"/>
              <a:t>Приказ Министерства образования и науки РФ от 17 декабря 2010 г. N </a:t>
            </a:r>
            <a:r>
              <a:rPr lang="ru-RU" dirty="0" smtClean="0"/>
              <a:t>1897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"Об утверждении федерального государственного образовательного стандарта основного общего образования" С изменениями и дополнениями от: 29 декабря 2014 г., 31 декабря 2015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Национальной </a:t>
            </a:r>
            <a:r>
              <a:rPr lang="ru-RU" dirty="0"/>
              <a:t>доктрине российского образования в РФ до 2025г. </a:t>
            </a:r>
            <a:endParaRPr lang="ru-RU" dirty="0" smtClean="0"/>
          </a:p>
          <a:p>
            <a:pPr lvl="0" algn="just"/>
            <a:r>
              <a:rPr lang="ru-RU" dirty="0"/>
              <a:t>П. 5. Указа Президента РФ от 07.05.2018г. №204 «О национальных целях и стратегических задачах развития РФ на период до 2024 года» </a:t>
            </a:r>
            <a:endParaRPr lang="ru-RU" dirty="0" smtClean="0"/>
          </a:p>
          <a:p>
            <a:pPr lvl="0" algn="just"/>
            <a:r>
              <a:rPr lang="ru-RU" dirty="0" smtClean="0"/>
              <a:t>Проф. Стандарт« «Педагог (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деят-ть</a:t>
            </a:r>
            <a:r>
              <a:rPr lang="ru-RU" dirty="0" smtClean="0"/>
              <a:t> в сфере </a:t>
            </a:r>
            <a:r>
              <a:rPr lang="ru-RU" dirty="0" err="1" smtClean="0"/>
              <a:t>дошк-го</a:t>
            </a:r>
            <a:r>
              <a:rPr lang="ru-RU" dirty="0" smtClean="0"/>
              <a:t>, начального общего, основного общего, среднего общего образования (воспитатель, учитель) от 18.10.2013 № 544н (с изм. От 25.12.2014г.)</a:t>
            </a:r>
          </a:p>
          <a:p>
            <a:pPr lvl="0" algn="just"/>
            <a:r>
              <a:rPr lang="ru-RU" dirty="0" smtClean="0"/>
              <a:t>Проф. Стандарт «Специалист в области воспитания» от 10.01.2017г. №10н</a:t>
            </a:r>
          </a:p>
          <a:p>
            <a:pPr lvl="0"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26.08.2010 г. №761 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</a:t>
            </a:r>
            <a:r>
              <a:rPr lang="ru-RU" smtClean="0"/>
              <a:t>работников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65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/>
              <a:t>МОНИТОРИНГ  КАЧЕСТВА ЗНАНИЙ </a:t>
            </a:r>
            <a:r>
              <a:rPr lang="ru-RU" sz="2800" b="1" dirty="0" smtClean="0"/>
              <a:t>ПО ПРЕДМЕТАМ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(начальная школа)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16832"/>
            <a:ext cx="88733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МОНИТОРИНГ  КАЧЕСТВА ЗНАНИЙ ПО ПРЕДМЕТАМ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(основная школа)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98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/>
              <a:t>МОНИТОРИНГ  КАЧЕСТВА  УСПЕВАЕМОСТИ</a:t>
            </a:r>
            <a:br>
              <a:rPr lang="ru-RU" sz="2400" b="1" dirty="0"/>
            </a:br>
            <a:r>
              <a:rPr lang="ru-RU" sz="2400" b="1" dirty="0"/>
              <a:t>(на уровне начального обучения)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0480"/>
            <a:ext cx="8702721" cy="538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000" b="1" dirty="0"/>
              <a:t>МОНИТОРИНГ  КАЧЕСТВА  УСПЕВАЕМОСТИ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 (на уровне основного обучения)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0" y="1052736"/>
            <a:ext cx="84380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i="1" dirty="0" smtClean="0"/>
              <a:t>Мотивация деятельности педагогического коллектива по развитию и реализации творческих возможностей в образовательной деятельности.</a:t>
            </a:r>
          </a:p>
          <a:p>
            <a:pPr marL="0" indent="0" algn="just">
              <a:buNone/>
            </a:pPr>
            <a:r>
              <a:rPr lang="ru-RU" sz="4000" b="1" dirty="0" smtClean="0"/>
              <a:t>Задачи:</a:t>
            </a:r>
          </a:p>
          <a:p>
            <a:pPr marL="0" indent="0" algn="just">
              <a:buNone/>
            </a:pPr>
            <a:r>
              <a:rPr lang="ru-RU" sz="2800" b="1" dirty="0" smtClean="0"/>
              <a:t>1.Систематизировать теоретические знания по  теме «Творчество педагога»</a:t>
            </a:r>
          </a:p>
          <a:p>
            <a:pPr marL="0" indent="0" algn="just">
              <a:buNone/>
            </a:pPr>
            <a:r>
              <a:rPr lang="ru-RU" sz="2800" b="1" dirty="0" smtClean="0"/>
              <a:t>2.Определить методы  работы, влияющие на повышение творческого потенциала педагогов и учащихся</a:t>
            </a:r>
          </a:p>
          <a:p>
            <a:pPr marL="0" indent="0" algn="just">
              <a:buNone/>
            </a:pPr>
            <a:r>
              <a:rPr lang="ru-RU" sz="2800" b="1" dirty="0" smtClean="0"/>
              <a:t>3. Продолжить работу по изучению и использованию в практике достижений педагогической науки и передового опыта</a:t>
            </a:r>
          </a:p>
          <a:p>
            <a:pPr marL="0" indent="0" algn="just">
              <a:buNone/>
            </a:pPr>
            <a:endParaRPr lang="ru-RU" sz="4000" b="1" i="1" dirty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081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«Великая дидактика – всеобщее искусство всех учить всему, изыскание и открытие способа, при котором учащиеся меньше бы учили, учащиеся больше бы учились; в школе меньше бы было шума, бесполезного труда,  а больше досуга, радостей и прочного успеха; в христианском  государстве меньше было бы мрака, смятения, разлада, а больше света, мира и спокойствия»</a:t>
            </a:r>
          </a:p>
          <a:p>
            <a:pPr marL="0" indent="0" algn="r">
              <a:buNone/>
            </a:pPr>
            <a:r>
              <a:rPr lang="ru-RU" dirty="0" smtClean="0"/>
              <a:t>Я.А. Каменский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  </a:t>
            </a:r>
          </a:p>
          <a:p>
            <a:pPr algn="ctr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за внимание!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ТВОРЧЕСТВО: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 - труд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 -</a:t>
            </a:r>
            <a:r>
              <a:rPr lang="ru-RU" dirty="0"/>
              <a:t>вдохновение</a:t>
            </a:r>
          </a:p>
          <a:p>
            <a:pPr marL="0" indent="0">
              <a:buNone/>
            </a:pPr>
            <a:r>
              <a:rPr lang="ru-RU" dirty="0" smtClean="0"/>
              <a:t>О - оригинальность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 - развитие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Ч - чувство </a:t>
            </a:r>
            <a:r>
              <a:rPr lang="ru-RU" dirty="0"/>
              <a:t>новизны</a:t>
            </a:r>
          </a:p>
          <a:p>
            <a:pPr marL="0" indent="0">
              <a:buNone/>
            </a:pPr>
            <a:r>
              <a:rPr lang="ru-RU" dirty="0" smtClean="0"/>
              <a:t>Е - единство </a:t>
            </a:r>
            <a:r>
              <a:rPr lang="ru-RU" dirty="0"/>
              <a:t>целей и действий</a:t>
            </a:r>
          </a:p>
          <a:p>
            <a:pPr marL="0" indent="0">
              <a:buNone/>
            </a:pPr>
            <a:r>
              <a:rPr lang="ru-RU" dirty="0" smtClean="0"/>
              <a:t>С - сотворчество</a:t>
            </a:r>
            <a:r>
              <a:rPr lang="ru-RU" dirty="0"/>
              <a:t>, созидание</a:t>
            </a:r>
          </a:p>
          <a:p>
            <a:pPr marL="0" indent="0">
              <a:buNone/>
            </a:pPr>
            <a:r>
              <a:rPr lang="ru-RU" dirty="0" smtClean="0"/>
              <a:t>Т - талант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- время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О - </a:t>
            </a:r>
            <a:r>
              <a:rPr lang="ru-RU" dirty="0"/>
              <a:t>основа педагогической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9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Психологический словарь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Творчество – деятельность, порождающая нечто качественно новое и отличающаяся неповторимостью, оригинальностью и общественно-исторической уникальностью.</a:t>
            </a:r>
          </a:p>
          <a:p>
            <a:r>
              <a:rPr lang="ru-RU" dirty="0"/>
              <a:t>Творческий потенциал – совокупность качеств </a:t>
            </a:r>
            <a:r>
              <a:rPr lang="ru-RU" dirty="0" smtClean="0"/>
              <a:t>человека.</a:t>
            </a:r>
            <a:endParaRPr lang="ru-RU" dirty="0"/>
          </a:p>
          <a:p>
            <a:r>
              <a:rPr lang="ru-RU" dirty="0"/>
              <a:t>Педагогическая деятельность – это проявление постоянного разностороннего 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14094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dirty="0"/>
              <a:t>Н. Рерих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Творчество – это все, что нас окружает. Прежде всего, это процесс и результат творческой деятельности: культура, искусство, знание, труд, красота. Творческий учитель – </a:t>
            </a:r>
            <a:r>
              <a:rPr lang="ru-RU" dirty="0" smtClean="0"/>
              <a:t>«это </a:t>
            </a:r>
            <a:r>
              <a:rPr lang="ru-RU" dirty="0"/>
              <a:t>тот, кто открывает, умудряет, и </a:t>
            </a:r>
            <a:r>
              <a:rPr lang="ru-RU" dirty="0" smtClean="0"/>
              <a:t>ободряет» </a:t>
            </a:r>
          </a:p>
        </p:txBody>
      </p:sp>
    </p:spTree>
    <p:extLst>
      <p:ext uri="{BB962C8B-B14F-4D97-AF65-F5344CB8AC3E}">
        <p14:creationId xmlns:p14="http://schemas.microsoft.com/office/powerpoint/2010/main" val="69030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Педагогические критерии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Уровень </a:t>
            </a:r>
            <a:r>
              <a:rPr lang="ru-RU" dirty="0" err="1"/>
              <a:t>обученности</a:t>
            </a:r>
            <a:r>
              <a:rPr lang="ru-RU" dirty="0"/>
              <a:t> наших учеников</a:t>
            </a:r>
          </a:p>
          <a:p>
            <a:r>
              <a:rPr lang="ru-RU" dirty="0"/>
              <a:t>Уровень </a:t>
            </a:r>
            <a:r>
              <a:rPr lang="ru-RU" dirty="0" err="1"/>
              <a:t>сфомированности</a:t>
            </a:r>
            <a:r>
              <a:rPr lang="ru-RU" dirty="0"/>
              <a:t> общечеловеческих умений и навыков.</a:t>
            </a:r>
          </a:p>
          <a:p>
            <a:r>
              <a:rPr lang="ru-RU" dirty="0"/>
              <a:t>Состояние исследовательской работы и работы по самообразованию</a:t>
            </a:r>
          </a:p>
          <a:p>
            <a:r>
              <a:rPr lang="ru-RU" dirty="0"/>
              <a:t>Образование педагогов и повышение квалификации</a:t>
            </a:r>
          </a:p>
          <a:p>
            <a:r>
              <a:rPr lang="ru-RU" dirty="0"/>
              <a:t>Способность к самоанализу, рефлексии</a:t>
            </a:r>
          </a:p>
          <a:p>
            <a:r>
              <a:rPr lang="ru-RU" dirty="0"/>
              <a:t>Инновационная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99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Психологические </a:t>
            </a:r>
            <a:r>
              <a:rPr lang="ru-RU" b="1" dirty="0"/>
              <a:t>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Интерес</a:t>
            </a:r>
            <a:r>
              <a:rPr lang="ru-RU" dirty="0"/>
              <a:t>, мотивация</a:t>
            </a:r>
          </a:p>
          <a:p>
            <a:r>
              <a:rPr lang="ru-RU" dirty="0"/>
              <a:t>Сознательное обучение</a:t>
            </a:r>
          </a:p>
          <a:p>
            <a:r>
              <a:rPr lang="ru-RU" dirty="0"/>
              <a:t>Взаимоотношение в системе «ученик-учитель»</a:t>
            </a:r>
          </a:p>
          <a:p>
            <a:r>
              <a:rPr lang="ru-RU" dirty="0"/>
              <a:t>Учёт индивидуальных особенностей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Личность </a:t>
            </a:r>
            <a:r>
              <a:rPr lang="ru-RU" sz="4000" b="1" dirty="0" smtClean="0"/>
              <a:t>педагога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Эмоциональность</a:t>
            </a:r>
            <a:endParaRPr lang="ru-RU" dirty="0"/>
          </a:p>
          <a:p>
            <a:r>
              <a:rPr lang="ru-RU" dirty="0"/>
              <a:t>Выразительность речи</a:t>
            </a:r>
          </a:p>
          <a:p>
            <a:r>
              <a:rPr lang="ru-RU" dirty="0"/>
              <a:t>Творческое начало личности.</a:t>
            </a:r>
          </a:p>
          <a:p>
            <a:r>
              <a:rPr lang="ru-RU" dirty="0"/>
              <a:t>Главные признаки творчества:</a:t>
            </a:r>
          </a:p>
          <a:p>
            <a:pPr marL="0" indent="0">
              <a:buNone/>
            </a:pPr>
            <a:r>
              <a:rPr lang="ru-RU" dirty="0"/>
              <a:t>оригинальность, неповторимость продукта деятельности, ее результатов взаимосвязь творчества и </a:t>
            </a:r>
            <a:r>
              <a:rPr lang="ru-RU" dirty="0" err="1"/>
              <a:t>самотворчества</a:t>
            </a:r>
            <a:r>
              <a:rPr lang="ru-RU" dirty="0"/>
              <a:t>, </a:t>
            </a:r>
            <a:r>
              <a:rPr lang="ru-RU" dirty="0" err="1"/>
              <a:t>самосозидание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40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1442</Words>
  <Application>Microsoft Office PowerPoint</Application>
  <PresentationFormat>Экран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ФОРМИРОВАНИЕ  И РАЗВИТИЕ ТВОРЧЕСКОГО  ПОТЕНЦИАЛА ПЕДАГОГА  В  УСЛОВИЯХ  РЕАЛИЗАЦИИ ФГОС </vt:lpstr>
      <vt:lpstr>Презентация PowerPoint</vt:lpstr>
      <vt:lpstr>Цель:</vt:lpstr>
      <vt:lpstr>ТВОРЧЕСТВО:</vt:lpstr>
      <vt:lpstr>Психологический словарь</vt:lpstr>
      <vt:lpstr>Н. Рерих</vt:lpstr>
      <vt:lpstr>Педагогические критерии</vt:lpstr>
      <vt:lpstr>Психологические критерии</vt:lpstr>
      <vt:lpstr>Личность педагога </vt:lpstr>
      <vt:lpstr>Уровни творчества педагогов: </vt:lpstr>
      <vt:lpstr> Факторы: </vt:lpstr>
      <vt:lpstr>Источники творчества</vt:lpstr>
      <vt:lpstr>Условия  </vt:lpstr>
      <vt:lpstr>Качества педагога </vt:lpstr>
      <vt:lpstr>Формы педагогического творчества </vt:lpstr>
      <vt:lpstr>Модель педагога </vt:lpstr>
      <vt:lpstr>Презентация PowerPoint</vt:lpstr>
      <vt:lpstr>Тест «Ваш творческий потенциал» </vt:lpstr>
      <vt:lpstr>Презентация PowerPoint</vt:lpstr>
      <vt:lpstr>Презентация PowerPoint</vt:lpstr>
      <vt:lpstr>Презентация PowerPoint</vt:lpstr>
      <vt:lpstr>Уровень творческого потенциала</vt:lpstr>
      <vt:lpstr>Презентация PowerPoint</vt:lpstr>
      <vt:lpstr>Презентация PowerPoint</vt:lpstr>
      <vt:lpstr>Презентация PowerPoint</vt:lpstr>
      <vt:lpstr>МОНИТОРИНГ  КАЧЕСТВА ЗНАНИЙ ПО ПРЕДМЕТАМ (начальная школа) </vt:lpstr>
      <vt:lpstr>МОНИТОРИНГ  КАЧЕСТВА ЗНАНИЙ ПО ПРЕДМЕТАМ (основная школа) </vt:lpstr>
      <vt:lpstr>МОНИТОРИНГ  КАЧЕСТВА  УСПЕВАЕМОСТИ (на уровне начального обучения) </vt:lpstr>
      <vt:lpstr>МОНИТОРИНГ  КАЧЕСТВА  УСПЕВАЕМОСТИ  (на уровне основного обучения)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в рамках реализации ФГОС</dc:title>
  <dc:creator>123</dc:creator>
  <cp:lastModifiedBy>Плотникова</cp:lastModifiedBy>
  <cp:revision>179</cp:revision>
  <dcterms:created xsi:type="dcterms:W3CDTF">2014-04-23T12:41:28Z</dcterms:created>
  <dcterms:modified xsi:type="dcterms:W3CDTF">2019-03-28T02:31:24Z</dcterms:modified>
</cp:coreProperties>
</file>